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1" r:id="rId5"/>
    <p:sldId id="262" r:id="rId6"/>
    <p:sldId id="263"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varScale="1">
        <p:scale>
          <a:sx n="64" d="100"/>
          <a:sy n="64" d="100"/>
        </p:scale>
        <p:origin x="68" y="1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B14C732-7E09-4466-A599-A2D40700D7CA}" type="datetimeFigureOut">
              <a:rPr lang="en-IN" smtClean="0"/>
              <a:t>02-11-2020</a:t>
            </a:fld>
            <a:endParaRPr lang="en-IN"/>
          </a:p>
        </p:txBody>
      </p:sp>
      <p:sp>
        <p:nvSpPr>
          <p:cNvPr id="5" name="Footer Placeholder 4"/>
          <p:cNvSpPr>
            <a:spLocks noGrp="1"/>
          </p:cNvSpPr>
          <p:nvPr>
            <p:ph type="ftr" sz="quarter" idx="11"/>
          </p:nvPr>
        </p:nvSpPr>
        <p:spPr>
          <a:xfrm>
            <a:off x="2416500" y="329307"/>
            <a:ext cx="4973915" cy="309201"/>
          </a:xfrm>
        </p:spPr>
        <p:txBody>
          <a:bodyPr/>
          <a:lstStyle/>
          <a:p>
            <a:endParaRPr lang="en-IN"/>
          </a:p>
        </p:txBody>
      </p:sp>
      <p:sp>
        <p:nvSpPr>
          <p:cNvPr id="6" name="Slide Number Placeholder 5"/>
          <p:cNvSpPr>
            <a:spLocks noGrp="1"/>
          </p:cNvSpPr>
          <p:nvPr>
            <p:ph type="sldNum" sz="quarter" idx="12"/>
          </p:nvPr>
        </p:nvSpPr>
        <p:spPr>
          <a:xfrm>
            <a:off x="1437664" y="798973"/>
            <a:ext cx="811019" cy="503578"/>
          </a:xfrm>
        </p:spPr>
        <p:txBody>
          <a:bodyPr/>
          <a:lstStyle/>
          <a:p>
            <a:fld id="{E846CA48-E587-44E7-AF66-848130DAD70C}" type="slidenum">
              <a:rPr lang="en-IN" smtClean="0"/>
              <a:t>‹#›</a:t>
            </a:fld>
            <a:endParaRPr lang="en-IN"/>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46559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14C732-7E09-4466-A599-A2D40700D7CA}" type="datetimeFigureOut">
              <a:rPr lang="en-IN" smtClean="0"/>
              <a:t>02-11-2020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846CA48-E587-44E7-AF66-848130DAD70C}" type="slidenum">
              <a:rPr lang="en-IN" smtClean="0"/>
              <a:t>‹#›</a:t>
            </a:fld>
            <a:endParaRPr lang="en-IN"/>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0972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14C732-7E09-4466-A599-A2D40700D7CA}" type="datetimeFigureOut">
              <a:rPr lang="en-IN" smtClean="0"/>
              <a:t>02-11-2020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846CA48-E587-44E7-AF66-848130DAD70C}" type="slidenum">
              <a:rPr lang="en-IN" smtClean="0"/>
              <a:t>‹#›</a:t>
            </a:fld>
            <a:endParaRPr lang="en-IN"/>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48839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14C732-7E09-4466-A599-A2D40700D7CA}" type="datetimeFigureOut">
              <a:rPr lang="en-IN" smtClean="0"/>
              <a:t>02-11-2020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846CA48-E587-44E7-AF66-848130DAD70C}" type="slidenum">
              <a:rPr lang="en-IN" smtClean="0"/>
              <a:t>‹#›</a:t>
            </a:fld>
            <a:endParaRPr lang="en-IN"/>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52526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14C732-7E09-4466-A599-A2D40700D7CA}" type="datetimeFigureOut">
              <a:rPr lang="en-IN" smtClean="0"/>
              <a:t>02-11-2020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846CA48-E587-44E7-AF66-848130DAD70C}" type="slidenum">
              <a:rPr lang="en-IN" smtClean="0"/>
              <a:t>‹#›</a:t>
            </a:fld>
            <a:endParaRPr lang="en-IN"/>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71906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B14C732-7E09-4466-A599-A2D40700D7CA}" type="datetimeFigureOut">
              <a:rPr lang="en-IN" smtClean="0"/>
              <a:t>02-11-2020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846CA48-E587-44E7-AF66-848130DAD70C}" type="slidenum">
              <a:rPr lang="en-IN" smtClean="0"/>
              <a:t>‹#›</a:t>
            </a:fld>
            <a:endParaRPr lang="en-IN"/>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35447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14C732-7E09-4466-A599-A2D40700D7CA}" type="datetimeFigureOut">
              <a:rPr lang="en-IN" smtClean="0"/>
              <a:t>02-11-2020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846CA48-E587-44E7-AF66-848130DAD70C}" type="slidenum">
              <a:rPr lang="en-IN" smtClean="0"/>
              <a:t>‹#›</a:t>
            </a:fld>
            <a:endParaRPr lang="en-IN"/>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74383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B14C732-7E09-4466-A599-A2D40700D7CA}" type="datetimeFigureOut">
              <a:rPr lang="en-IN" smtClean="0"/>
              <a:t>02-11-2020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846CA48-E587-44E7-AF66-848130DAD70C}" type="slidenum">
              <a:rPr lang="en-IN" smtClean="0"/>
              <a:t>‹#›</a:t>
            </a:fld>
            <a:endParaRPr lang="en-IN"/>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1569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14C732-7E09-4466-A599-A2D40700D7CA}" type="datetimeFigureOut">
              <a:rPr lang="en-IN" smtClean="0"/>
              <a:t>02-11-2020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846CA48-E587-44E7-AF66-848130DAD70C}" type="slidenum">
              <a:rPr lang="en-IN" smtClean="0"/>
              <a:t>‹#›</a:t>
            </a:fld>
            <a:endParaRPr lang="en-IN"/>
          </a:p>
        </p:txBody>
      </p:sp>
    </p:spTree>
    <p:extLst>
      <p:ext uri="{BB962C8B-B14F-4D97-AF65-F5344CB8AC3E}">
        <p14:creationId xmlns:p14="http://schemas.microsoft.com/office/powerpoint/2010/main" val="340073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B14C732-7E09-4466-A599-A2D40700D7CA}" type="datetimeFigureOut">
              <a:rPr lang="en-IN" smtClean="0"/>
              <a:t>02-11-2020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846CA48-E587-44E7-AF66-848130DAD70C}" type="slidenum">
              <a:rPr lang="en-IN" smtClean="0"/>
              <a:t>‹#›</a:t>
            </a:fld>
            <a:endParaRPr lang="en-IN"/>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05337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FB14C732-7E09-4466-A599-A2D40700D7CA}" type="datetimeFigureOut">
              <a:rPr lang="en-IN" smtClean="0"/>
              <a:t>02-11-2020</a:t>
            </a:fld>
            <a:endParaRPr lang="en-IN"/>
          </a:p>
        </p:txBody>
      </p:sp>
      <p:sp>
        <p:nvSpPr>
          <p:cNvPr id="6" name="Footer Placeholder 5"/>
          <p:cNvSpPr>
            <a:spLocks noGrp="1"/>
          </p:cNvSpPr>
          <p:nvPr>
            <p:ph type="ftr" sz="quarter" idx="11"/>
          </p:nvPr>
        </p:nvSpPr>
        <p:spPr>
          <a:xfrm>
            <a:off x="1447382" y="318640"/>
            <a:ext cx="5541004" cy="320931"/>
          </a:xfrm>
        </p:spPr>
        <p:txBody>
          <a:bodyPr/>
          <a:lstStyle/>
          <a:p>
            <a:endParaRPr lang="en-IN"/>
          </a:p>
        </p:txBody>
      </p:sp>
      <p:sp>
        <p:nvSpPr>
          <p:cNvPr id="7" name="Slide Number Placeholder 6"/>
          <p:cNvSpPr>
            <a:spLocks noGrp="1"/>
          </p:cNvSpPr>
          <p:nvPr>
            <p:ph type="sldNum" sz="quarter" idx="12"/>
          </p:nvPr>
        </p:nvSpPr>
        <p:spPr/>
        <p:txBody>
          <a:bodyPr/>
          <a:lstStyle/>
          <a:p>
            <a:fld id="{E846CA48-E587-44E7-AF66-848130DAD70C}" type="slidenum">
              <a:rPr lang="en-IN" smtClean="0"/>
              <a:t>‹#›</a:t>
            </a:fld>
            <a:endParaRPr lang="en-IN"/>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59765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FB14C732-7E09-4466-A599-A2D40700D7CA}" type="datetimeFigureOut">
              <a:rPr lang="en-IN" smtClean="0"/>
              <a:t>02-11-2020</a:t>
            </a:fld>
            <a:endParaRPr lang="en-IN"/>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846CA48-E587-44E7-AF66-848130DAD70C}" type="slidenum">
              <a:rPr lang="en-IN" smtClean="0"/>
              <a:t>‹#›</a:t>
            </a:fld>
            <a:endParaRPr lang="en-IN"/>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06319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8F1AFE9-9E4E-4EB0-9E88-F761C3EC2565}"/>
              </a:ext>
            </a:extLst>
          </p:cNvPr>
          <p:cNvSpPr txBox="1"/>
          <p:nvPr/>
        </p:nvSpPr>
        <p:spPr>
          <a:xfrm>
            <a:off x="1400175" y="2409825"/>
            <a:ext cx="9686925" cy="584775"/>
          </a:xfrm>
          <a:prstGeom prst="rect">
            <a:avLst/>
          </a:prstGeom>
          <a:noFill/>
        </p:spPr>
        <p:txBody>
          <a:bodyPr wrap="square" rtlCol="0">
            <a:spAutoFit/>
          </a:bodyPr>
          <a:lstStyle/>
          <a:p>
            <a:r>
              <a:rPr lang="en-IN" sz="3200" dirty="0">
                <a:latin typeface="Times New Roman" panose="02020603050405020304" pitchFamily="18" charset="0"/>
                <a:cs typeface="Times New Roman" panose="02020603050405020304" pitchFamily="18" charset="0"/>
              </a:rPr>
              <a:t>Difference between International And Interregional Trade</a:t>
            </a:r>
          </a:p>
        </p:txBody>
      </p:sp>
    </p:spTree>
    <p:extLst>
      <p:ext uri="{BB962C8B-B14F-4D97-AF65-F5344CB8AC3E}">
        <p14:creationId xmlns:p14="http://schemas.microsoft.com/office/powerpoint/2010/main" val="1698748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2309297-FDA2-4067-95A8-CD4EE59EF75E}"/>
              </a:ext>
            </a:extLst>
          </p:cNvPr>
          <p:cNvSpPr txBox="1"/>
          <p:nvPr/>
        </p:nvSpPr>
        <p:spPr>
          <a:xfrm>
            <a:off x="733425" y="933450"/>
            <a:ext cx="10972799" cy="4491486"/>
          </a:xfrm>
          <a:prstGeom prst="rect">
            <a:avLst/>
          </a:prstGeom>
          <a:noFill/>
        </p:spPr>
        <p:txBody>
          <a:bodyPr wrap="square" rtlCol="0">
            <a:spAutoFit/>
          </a:bodyPr>
          <a:lstStyle/>
          <a:p>
            <a:r>
              <a:rPr lang="en-IN" sz="2000" dirty="0">
                <a:latin typeface="Times New Roman" panose="02020603050405020304" pitchFamily="18" charset="0"/>
                <a:cs typeface="Times New Roman" panose="02020603050405020304" pitchFamily="18" charset="0"/>
              </a:rPr>
              <a:t>What is International Trade?</a:t>
            </a:r>
          </a:p>
          <a:p>
            <a:endParaRPr lang="en-IN" sz="2000" dirty="0"/>
          </a:p>
          <a:p>
            <a:pPr marL="342900" indent="-342900" algn="just" fontAlgn="base">
              <a:lnSpc>
                <a:spcPct val="107000"/>
              </a:lnSpc>
              <a:spcAft>
                <a:spcPts val="800"/>
              </a:spcAft>
              <a:buFont typeface="Wingdings" panose="05000000000000000000" pitchFamily="2" charset="2"/>
              <a:buChar char="Ø"/>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International trade is concerned with the exchange of goods between one country and another. It is the movement of goods and services from one Geographical Boundary to another. It is trading with foreign countries. But it is only an extension of internal or domestic trade.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fontAlgn="base">
              <a:lnSpc>
                <a:spcPct val="107000"/>
              </a:lnSpc>
              <a:spcAft>
                <a:spcPts val="1500"/>
              </a:spcAft>
              <a:buFont typeface="Wingdings" panose="05000000000000000000" pitchFamily="2" charset="2"/>
              <a:buChar char="Ø"/>
            </a:pPr>
            <a:endPar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fontAlgn="base">
              <a:lnSpc>
                <a:spcPct val="107000"/>
              </a:lnSpc>
              <a:spcAft>
                <a:spcPts val="1500"/>
              </a:spcAft>
              <a:buFont typeface="Wingdings" panose="05000000000000000000" pitchFamily="2" charset="2"/>
              <a:buChar char="Ø"/>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main motive behind international trade is Profit. Profit from international trade like the Profits from all trade arises because of the fact that specialization increases productivity. </a:t>
            </a:r>
          </a:p>
          <a:p>
            <a:pPr marL="342900" indent="-342900" algn="just" fontAlgn="base">
              <a:lnSpc>
                <a:spcPct val="107000"/>
              </a:lnSpc>
              <a:spcAft>
                <a:spcPts val="1500"/>
              </a:spcAft>
              <a:buFont typeface="Wingdings" panose="05000000000000000000" pitchFamily="2" charset="2"/>
              <a:buChar char="Ø"/>
            </a:pPr>
            <a:endParaRPr lang="en-IN"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fontAlgn="base">
              <a:lnSpc>
                <a:spcPct val="107000"/>
              </a:lnSpc>
              <a:spcAft>
                <a:spcPts val="1500"/>
              </a:spcAft>
              <a:buFont typeface="Wingdings" panose="05000000000000000000" pitchFamily="2" charset="2"/>
              <a:buChar char="Ø"/>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International trade means trade between nations with different elements of productive power.</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547807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8A9ACC-E277-4F02-8690-7EA8BE73E63B}"/>
              </a:ext>
            </a:extLst>
          </p:cNvPr>
          <p:cNvSpPr txBox="1"/>
          <p:nvPr/>
        </p:nvSpPr>
        <p:spPr>
          <a:xfrm>
            <a:off x="942974" y="809625"/>
            <a:ext cx="10705687" cy="1200329"/>
          </a:xfrm>
          <a:prstGeom prst="rect">
            <a:avLst/>
          </a:prstGeom>
          <a:noFill/>
        </p:spPr>
        <p:txBody>
          <a:bodyPr wrap="square" rtlCol="0">
            <a:spAutoFit/>
          </a:bodyPr>
          <a:lstStyle/>
          <a:p>
            <a:r>
              <a:rPr lang="en-IN" dirty="0"/>
              <a:t>What is Inter Regional Trade?</a:t>
            </a:r>
          </a:p>
          <a:p>
            <a:r>
              <a:rPr lang="en-IN" dirty="0"/>
              <a:t> </a:t>
            </a:r>
          </a:p>
          <a:p>
            <a:r>
              <a:rPr lang="en-IN" dirty="0"/>
              <a:t>Trade which take place in the same region among different areas is called Inter regional trade</a:t>
            </a:r>
          </a:p>
          <a:p>
            <a:r>
              <a:rPr lang="en-IN" dirty="0"/>
              <a:t>As in India Rajasthan import textile form Gujrat, In </a:t>
            </a:r>
            <a:r>
              <a:rPr lang="en-IN" dirty="0" err="1"/>
              <a:t>rajasthan</a:t>
            </a:r>
            <a:r>
              <a:rPr lang="en-IN" dirty="0"/>
              <a:t> Jaipur import Marble from </a:t>
            </a:r>
            <a:r>
              <a:rPr lang="en-IN" dirty="0" err="1"/>
              <a:t>Rajsamand</a:t>
            </a:r>
            <a:r>
              <a:rPr lang="en-IN" dirty="0"/>
              <a:t> etc.</a:t>
            </a:r>
          </a:p>
        </p:txBody>
      </p:sp>
    </p:spTree>
    <p:extLst>
      <p:ext uri="{BB962C8B-B14F-4D97-AF65-F5344CB8AC3E}">
        <p14:creationId xmlns:p14="http://schemas.microsoft.com/office/powerpoint/2010/main" val="1128326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AEDD011-4051-49C7-9285-FE96F98DB526}"/>
              </a:ext>
            </a:extLst>
          </p:cNvPr>
          <p:cNvSpPr txBox="1"/>
          <p:nvPr/>
        </p:nvSpPr>
        <p:spPr>
          <a:xfrm>
            <a:off x="1162050" y="847725"/>
            <a:ext cx="4562475" cy="1000125"/>
          </a:xfrm>
          <a:prstGeom prst="rect">
            <a:avLst/>
          </a:prstGeom>
          <a:noFill/>
        </p:spPr>
        <p:txBody>
          <a:bodyPr wrap="square" rtlCol="0">
            <a:spAutoFit/>
          </a:bodyPr>
          <a:lstStyle/>
          <a:p>
            <a:endParaRPr lang="en-IN" dirty="0"/>
          </a:p>
        </p:txBody>
      </p:sp>
      <p:sp>
        <p:nvSpPr>
          <p:cNvPr id="3" name="TextBox 2">
            <a:extLst>
              <a:ext uri="{FF2B5EF4-FFF2-40B4-BE49-F238E27FC236}">
                <a16:creationId xmlns:a16="http://schemas.microsoft.com/office/drawing/2014/main" id="{9054D881-DDAC-46A8-B01D-1CA9F5627D97}"/>
              </a:ext>
            </a:extLst>
          </p:cNvPr>
          <p:cNvSpPr txBox="1"/>
          <p:nvPr/>
        </p:nvSpPr>
        <p:spPr>
          <a:xfrm>
            <a:off x="857250" y="361950"/>
            <a:ext cx="8458200" cy="5766066"/>
          </a:xfrm>
          <a:prstGeom prst="rect">
            <a:avLst/>
          </a:prstGeom>
          <a:noFill/>
        </p:spPr>
        <p:txBody>
          <a:bodyPr wrap="square" rtlCol="0">
            <a:spAutoFit/>
          </a:bodyPr>
          <a:lstStyle/>
          <a:p>
            <a:r>
              <a:rPr lang="en-IN"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Features of International Trade :</a:t>
            </a:r>
          </a:p>
          <a:p>
            <a:endParaRPr lang="en-IN"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en-IN"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Immobility of Factors of Production</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en-IN"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Heterogeneous Market</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en-IN"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Different National Policies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State Intervention</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en-IN"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Differences in Socio-economic Environment</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en-IN"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Different Political Units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en-IN"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 Different Currencies</a:t>
            </a:r>
          </a:p>
          <a:p>
            <a:pPr algn="just" fontAlgn="base">
              <a:lnSpc>
                <a:spcPct val="107000"/>
              </a:lnSpc>
              <a:spcAft>
                <a:spcPts val="800"/>
              </a:spcAft>
            </a:pPr>
            <a:r>
              <a:rPr lang="en-IN"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 Degree of Competition</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954526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04E871C-1844-4FC8-A4D3-19D3F6325241}"/>
              </a:ext>
            </a:extLst>
          </p:cNvPr>
          <p:cNvSpPr txBox="1"/>
          <p:nvPr/>
        </p:nvSpPr>
        <p:spPr>
          <a:xfrm>
            <a:off x="247649" y="342900"/>
            <a:ext cx="11744325" cy="5334794"/>
          </a:xfrm>
          <a:prstGeom prst="rect">
            <a:avLst/>
          </a:prstGeom>
          <a:noFill/>
        </p:spPr>
        <p:txBody>
          <a:bodyPr wrap="square" rtlCol="0">
            <a:spAutoFit/>
          </a:bodyPr>
          <a:lstStyle/>
          <a:p>
            <a:pPr algn="just" fontAlgn="base">
              <a:lnSpc>
                <a:spcPct val="107000"/>
              </a:lnSpc>
              <a:spcAft>
                <a:spcPts val="800"/>
              </a:spcAft>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Similarities between Inter-Regional Trade &amp; International Trade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1500"/>
              </a:spcAft>
            </a:pPr>
            <a:endPar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fontAlgn="base">
              <a:lnSpc>
                <a:spcPct val="107000"/>
              </a:lnSpc>
              <a:spcAft>
                <a:spcPts val="1500"/>
              </a:spcAft>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Participants in both trade have the same desire i.e. to achieve maximum gain at minimum of sacrifice.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1500"/>
              </a:spcAft>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The difference between the two trades is one of the degree and not of kind.</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1500"/>
              </a:spcAft>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No area and no region of any country can produce all that is necessary for itself.</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1500"/>
              </a:spcAft>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Immobility of factors of production give rise to both internal and international trade. </a:t>
            </a:r>
            <a:r>
              <a:rPr lang="en-IN"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Eg</a:t>
            </a: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Assam and Kerala — greater distance, Bihar and Nepal — lesser distance.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1500"/>
              </a:spcAft>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The fundamental principle in both is the same.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1500"/>
              </a:spcAft>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Both trades are due to division of labour.</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1500"/>
              </a:spcAft>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 In both trades, people specialize in producing goods in which they have greater comparative advantage.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305115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769D439-6FC4-4709-A59A-E00AEAEAC449}"/>
              </a:ext>
            </a:extLst>
          </p:cNvPr>
          <p:cNvSpPr txBox="1"/>
          <p:nvPr/>
        </p:nvSpPr>
        <p:spPr>
          <a:xfrm>
            <a:off x="876299" y="733425"/>
            <a:ext cx="8067675" cy="5979970"/>
          </a:xfrm>
          <a:prstGeom prst="rect">
            <a:avLst/>
          </a:prstGeom>
          <a:noFill/>
        </p:spPr>
        <p:txBody>
          <a:bodyPr wrap="square" rtlCol="0">
            <a:spAutoFit/>
          </a:bodyPr>
          <a:lstStyle/>
          <a:p>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Differences between Inter-Regional Trade &amp; International Trade</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000" dirty="0"/>
          </a:p>
          <a:p>
            <a:pPr>
              <a:lnSpc>
                <a:spcPct val="107000"/>
              </a:lnSpc>
              <a:spcAft>
                <a:spcPts val="800"/>
              </a:spcAft>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Immobility of factors of production</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Differences in production conditions</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Natural Resources</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Currency system differs</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Trade and Exchange controls</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Market knowledge</a:t>
            </a:r>
          </a:p>
          <a:p>
            <a:pPr algn="just" fontAlgn="base">
              <a:lnSpc>
                <a:spcPct val="107000"/>
              </a:lnSpc>
              <a:spcAft>
                <a:spcPts val="800"/>
              </a:spcAft>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 Barter systems</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 Difference in law</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 </a:t>
            </a:r>
            <a:r>
              <a:rPr lang="en-IN"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Different political groups</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 Cultural distinctions</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fontAlgn="base">
              <a:lnSpc>
                <a:spcPct val="107000"/>
              </a:lnSpc>
              <a:spcAft>
                <a:spcPts val="800"/>
              </a:spcAf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a:p>
            <a:endParaRPr lang="en-IN" dirty="0"/>
          </a:p>
        </p:txBody>
      </p:sp>
    </p:spTree>
    <p:extLst>
      <p:ext uri="{BB962C8B-B14F-4D97-AF65-F5344CB8AC3E}">
        <p14:creationId xmlns:p14="http://schemas.microsoft.com/office/powerpoint/2010/main" val="401877274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566</TotalTime>
  <Words>385</Words>
  <Application>Microsoft Office PowerPoint</Application>
  <PresentationFormat>Widescreen</PresentationFormat>
  <Paragraphs>45</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Gill Sans MT</vt:lpstr>
      <vt:lpstr>Times New Roman</vt:lpstr>
      <vt:lpstr>Wingdings</vt:lpstr>
      <vt:lpstr>Gallery</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dc:creator>
  <cp:lastModifiedBy>Anita</cp:lastModifiedBy>
  <cp:revision>7</cp:revision>
  <dcterms:created xsi:type="dcterms:W3CDTF">2020-11-01T09:26:06Z</dcterms:created>
  <dcterms:modified xsi:type="dcterms:W3CDTF">2020-11-02T06:31:50Z</dcterms:modified>
</cp:coreProperties>
</file>